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3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9144000" cy="6858000" type="screen4x3"/>
  <p:notesSz cx="7010400" cy="9236075"/>
  <p:embeddedFontLst>
    <p:embeddedFont>
      <p:font typeface="Arial Black" panose="020B0A04020102020204" pitchFamily="34" charset="0"/>
      <p:regular r:id="rId36"/>
      <p:bold r:id="rId37"/>
    </p:embeddedFont>
    <p:embeddedFont>
      <p:font typeface="Montserrat" panose="00000500000000000000" pitchFamily="2" charset="0"/>
      <p:regular r:id="rId38"/>
      <p:bold r:id="rId39"/>
      <p:italic r:id="rId40"/>
      <p:boldItalic r:id="rId41"/>
    </p:embeddedFont>
    <p:embeddedFont>
      <p:font typeface="Proxima Nova" panose="020B0604020202020204" charset="0"/>
      <p:regular r:id="rId42"/>
      <p:bold r:id="rId43"/>
      <p:italic r:id="rId44"/>
      <p:boldItalic r:id="rId45"/>
    </p:embeddedFont>
    <p:embeddedFont>
      <p:font typeface="Raleway" pitchFamily="2" charset="0"/>
      <p:regular r:id="rId46"/>
      <p:bold r:id="rId47"/>
      <p:italic r:id="rId48"/>
      <p:boldItalic r:id="rId49"/>
    </p:embeddedFont>
    <p:embeddedFont>
      <p:font typeface="Source Sans Pro" panose="020B0503030403020204" pitchFamily="34" charset="0"/>
      <p:regular r:id="rId5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1186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4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7.fntdata"/><Relationship Id="rId47" Type="http://schemas.openxmlformats.org/officeDocument/2006/relationships/font" Target="fonts/font12.fntdata"/><Relationship Id="rId50" Type="http://schemas.openxmlformats.org/officeDocument/2006/relationships/font" Target="fonts/font15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font" Target="fonts/font10.fntdata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9.fntdata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8.fntdata"/><Relationship Id="rId48" Type="http://schemas.openxmlformats.org/officeDocument/2006/relationships/font" Target="fonts/font13.fntdata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Relationship Id="rId46" Type="http://schemas.openxmlformats.org/officeDocument/2006/relationships/font" Target="fonts/font11.fntdata"/><Relationship Id="rId20" Type="http://schemas.openxmlformats.org/officeDocument/2006/relationships/slide" Target="slides/slide19.xml"/><Relationship Id="rId41" Type="http://schemas.openxmlformats.org/officeDocument/2006/relationships/font" Target="fonts/font6.fntdata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49" Type="http://schemas.openxmlformats.org/officeDocument/2006/relationships/font" Target="fonts/font1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2700"/>
            <a:ext cx="4673825" cy="3463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01025" y="4387125"/>
            <a:ext cx="5608300" cy="415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 txBox="1">
            <a:spLocks noGrp="1"/>
          </p:cNvSpPr>
          <p:nvPr>
            <p:ph type="body" idx="1"/>
          </p:nvPr>
        </p:nvSpPr>
        <p:spPr>
          <a:xfrm>
            <a:off x="701025" y="4387125"/>
            <a:ext cx="5608300" cy="415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2700"/>
            <a:ext cx="4673825" cy="3463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330cd221a7b_0_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2700"/>
            <a:ext cx="4673700" cy="3463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330cd221a7b_0_135:notes"/>
          <p:cNvSpPr txBox="1">
            <a:spLocks noGrp="1"/>
          </p:cNvSpPr>
          <p:nvPr>
            <p:ph type="body" idx="1"/>
          </p:nvPr>
        </p:nvSpPr>
        <p:spPr>
          <a:xfrm>
            <a:off x="701025" y="4387125"/>
            <a:ext cx="5608200" cy="415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30cd221a7b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2700"/>
            <a:ext cx="4673700" cy="3463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330cd221a7b_0_35:notes"/>
          <p:cNvSpPr txBox="1">
            <a:spLocks noGrp="1"/>
          </p:cNvSpPr>
          <p:nvPr>
            <p:ph type="body" idx="1"/>
          </p:nvPr>
        </p:nvSpPr>
        <p:spPr>
          <a:xfrm>
            <a:off x="701025" y="4387125"/>
            <a:ext cx="5608200" cy="415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30cd221a7b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2700"/>
            <a:ext cx="4673700" cy="3463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330cd221a7b_0_45:notes"/>
          <p:cNvSpPr txBox="1">
            <a:spLocks noGrp="1"/>
          </p:cNvSpPr>
          <p:nvPr>
            <p:ph type="body" idx="1"/>
          </p:nvPr>
        </p:nvSpPr>
        <p:spPr>
          <a:xfrm>
            <a:off x="701025" y="4387125"/>
            <a:ext cx="5608200" cy="415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330cd221a7b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2700"/>
            <a:ext cx="4673700" cy="3463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330cd221a7b_0_55:notes"/>
          <p:cNvSpPr txBox="1">
            <a:spLocks noGrp="1"/>
          </p:cNvSpPr>
          <p:nvPr>
            <p:ph type="body" idx="1"/>
          </p:nvPr>
        </p:nvSpPr>
        <p:spPr>
          <a:xfrm>
            <a:off x="701025" y="4387125"/>
            <a:ext cx="5608200" cy="415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30cd221a7b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2700"/>
            <a:ext cx="4673700" cy="3463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330cd221a7b_0_81:notes"/>
          <p:cNvSpPr txBox="1">
            <a:spLocks noGrp="1"/>
          </p:cNvSpPr>
          <p:nvPr>
            <p:ph type="body" idx="1"/>
          </p:nvPr>
        </p:nvSpPr>
        <p:spPr>
          <a:xfrm>
            <a:off x="701025" y="4387125"/>
            <a:ext cx="5608200" cy="415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330cd221a7b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2700"/>
            <a:ext cx="4673700" cy="3463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330cd221a7b_0_99:notes"/>
          <p:cNvSpPr txBox="1">
            <a:spLocks noGrp="1"/>
          </p:cNvSpPr>
          <p:nvPr>
            <p:ph type="body" idx="1"/>
          </p:nvPr>
        </p:nvSpPr>
        <p:spPr>
          <a:xfrm>
            <a:off x="701025" y="4387125"/>
            <a:ext cx="5608200" cy="415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330cd221a7b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2700"/>
            <a:ext cx="4673700" cy="3463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330cd221a7b_0_105:notes"/>
          <p:cNvSpPr txBox="1">
            <a:spLocks noGrp="1"/>
          </p:cNvSpPr>
          <p:nvPr>
            <p:ph type="body" idx="1"/>
          </p:nvPr>
        </p:nvSpPr>
        <p:spPr>
          <a:xfrm>
            <a:off x="701025" y="4387125"/>
            <a:ext cx="5608200" cy="415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330cd221a7b_0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2700"/>
            <a:ext cx="4673700" cy="3463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330cd221a7b_0_112:notes"/>
          <p:cNvSpPr txBox="1">
            <a:spLocks noGrp="1"/>
          </p:cNvSpPr>
          <p:nvPr>
            <p:ph type="body" idx="1"/>
          </p:nvPr>
        </p:nvSpPr>
        <p:spPr>
          <a:xfrm>
            <a:off x="701025" y="4387125"/>
            <a:ext cx="5608200" cy="415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330cd221a7b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2700"/>
            <a:ext cx="4673700" cy="3463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330cd221a7b_0_119:notes"/>
          <p:cNvSpPr txBox="1">
            <a:spLocks noGrp="1"/>
          </p:cNvSpPr>
          <p:nvPr>
            <p:ph type="body" idx="1"/>
          </p:nvPr>
        </p:nvSpPr>
        <p:spPr>
          <a:xfrm>
            <a:off x="701025" y="4387125"/>
            <a:ext cx="5608200" cy="415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330cd221a7b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2700"/>
            <a:ext cx="4673700" cy="3463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330cd221a7b_0_126:notes"/>
          <p:cNvSpPr txBox="1">
            <a:spLocks noGrp="1"/>
          </p:cNvSpPr>
          <p:nvPr>
            <p:ph type="body" idx="1"/>
          </p:nvPr>
        </p:nvSpPr>
        <p:spPr>
          <a:xfrm>
            <a:off x="701025" y="4387125"/>
            <a:ext cx="5608200" cy="415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32fbbf349a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2700"/>
            <a:ext cx="4673700" cy="3463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32fbbf349a1_0_0:notes"/>
          <p:cNvSpPr txBox="1">
            <a:spLocks noGrp="1"/>
          </p:cNvSpPr>
          <p:nvPr>
            <p:ph type="body" idx="1"/>
          </p:nvPr>
        </p:nvSpPr>
        <p:spPr>
          <a:xfrm>
            <a:off x="701025" y="4387125"/>
            <a:ext cx="5608200" cy="415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330cd221a7b_0_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2700"/>
            <a:ext cx="4673700" cy="3463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330cd221a7b_0_140:notes"/>
          <p:cNvSpPr txBox="1">
            <a:spLocks noGrp="1"/>
          </p:cNvSpPr>
          <p:nvPr>
            <p:ph type="body" idx="1"/>
          </p:nvPr>
        </p:nvSpPr>
        <p:spPr>
          <a:xfrm>
            <a:off x="701025" y="4387125"/>
            <a:ext cx="5608200" cy="415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30cd221a7b_0_1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2700"/>
            <a:ext cx="4673700" cy="3463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330cd221a7b_0_149:notes"/>
          <p:cNvSpPr txBox="1">
            <a:spLocks noGrp="1"/>
          </p:cNvSpPr>
          <p:nvPr>
            <p:ph type="body" idx="1"/>
          </p:nvPr>
        </p:nvSpPr>
        <p:spPr>
          <a:xfrm>
            <a:off x="701025" y="4387125"/>
            <a:ext cx="5608200" cy="415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330cd221a7b_0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2700"/>
            <a:ext cx="4673700" cy="3463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330cd221a7b_0_158:notes"/>
          <p:cNvSpPr txBox="1">
            <a:spLocks noGrp="1"/>
          </p:cNvSpPr>
          <p:nvPr>
            <p:ph type="body" idx="1"/>
          </p:nvPr>
        </p:nvSpPr>
        <p:spPr>
          <a:xfrm>
            <a:off x="701025" y="4387125"/>
            <a:ext cx="5608200" cy="415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330cd221a7b_0_1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2700"/>
            <a:ext cx="4673700" cy="3463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330cd221a7b_0_167:notes"/>
          <p:cNvSpPr txBox="1">
            <a:spLocks noGrp="1"/>
          </p:cNvSpPr>
          <p:nvPr>
            <p:ph type="body" idx="1"/>
          </p:nvPr>
        </p:nvSpPr>
        <p:spPr>
          <a:xfrm>
            <a:off x="701025" y="4387125"/>
            <a:ext cx="5608200" cy="415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330cd221a7b_0_1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2700"/>
            <a:ext cx="4673700" cy="3463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330cd221a7b_0_172:notes"/>
          <p:cNvSpPr txBox="1">
            <a:spLocks noGrp="1"/>
          </p:cNvSpPr>
          <p:nvPr>
            <p:ph type="body" idx="1"/>
          </p:nvPr>
        </p:nvSpPr>
        <p:spPr>
          <a:xfrm>
            <a:off x="701025" y="4387125"/>
            <a:ext cx="5608200" cy="415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30cd221a7b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2700"/>
            <a:ext cx="4673700" cy="3463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30cd221a7b_0_177:notes"/>
          <p:cNvSpPr txBox="1">
            <a:spLocks noGrp="1"/>
          </p:cNvSpPr>
          <p:nvPr>
            <p:ph type="body" idx="1"/>
          </p:nvPr>
        </p:nvSpPr>
        <p:spPr>
          <a:xfrm>
            <a:off x="701025" y="4387125"/>
            <a:ext cx="5608200" cy="415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330cd221a7b_0_1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2700"/>
            <a:ext cx="4673700" cy="3463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330cd221a7b_0_191:notes"/>
          <p:cNvSpPr txBox="1">
            <a:spLocks noGrp="1"/>
          </p:cNvSpPr>
          <p:nvPr>
            <p:ph type="body" idx="1"/>
          </p:nvPr>
        </p:nvSpPr>
        <p:spPr>
          <a:xfrm>
            <a:off x="701025" y="4387125"/>
            <a:ext cx="5608200" cy="415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330cd221a7b_0_1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2700"/>
            <a:ext cx="4673700" cy="3463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330cd221a7b_0_183:notes"/>
          <p:cNvSpPr txBox="1">
            <a:spLocks noGrp="1"/>
          </p:cNvSpPr>
          <p:nvPr>
            <p:ph type="body" idx="1"/>
          </p:nvPr>
        </p:nvSpPr>
        <p:spPr>
          <a:xfrm>
            <a:off x="701025" y="4387125"/>
            <a:ext cx="5608200" cy="415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330cd221a7b_0_1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2700"/>
            <a:ext cx="4673700" cy="3463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330cd221a7b_0_198:notes"/>
          <p:cNvSpPr txBox="1">
            <a:spLocks noGrp="1"/>
          </p:cNvSpPr>
          <p:nvPr>
            <p:ph type="body" idx="1"/>
          </p:nvPr>
        </p:nvSpPr>
        <p:spPr>
          <a:xfrm>
            <a:off x="701025" y="4387125"/>
            <a:ext cx="5608200" cy="415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330cd221a7b_0_2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2700"/>
            <a:ext cx="4673700" cy="3463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330cd221a7b_0_212:notes"/>
          <p:cNvSpPr txBox="1">
            <a:spLocks noGrp="1"/>
          </p:cNvSpPr>
          <p:nvPr>
            <p:ph type="body" idx="1"/>
          </p:nvPr>
        </p:nvSpPr>
        <p:spPr>
          <a:xfrm>
            <a:off x="701025" y="4387125"/>
            <a:ext cx="5608200" cy="415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33d46497c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2700"/>
            <a:ext cx="4673700" cy="3463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333d46497ce_0_0:notes"/>
          <p:cNvSpPr txBox="1">
            <a:spLocks noGrp="1"/>
          </p:cNvSpPr>
          <p:nvPr>
            <p:ph type="body" idx="1"/>
          </p:nvPr>
        </p:nvSpPr>
        <p:spPr>
          <a:xfrm>
            <a:off x="701025" y="4387125"/>
            <a:ext cx="5608200" cy="415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330cd221a7b_0_2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2700"/>
            <a:ext cx="4673700" cy="3463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Google Shape;279;g330cd221a7b_0_218:notes"/>
          <p:cNvSpPr txBox="1">
            <a:spLocks noGrp="1"/>
          </p:cNvSpPr>
          <p:nvPr>
            <p:ph type="body" idx="1"/>
          </p:nvPr>
        </p:nvSpPr>
        <p:spPr>
          <a:xfrm>
            <a:off x="701025" y="4387125"/>
            <a:ext cx="5608200" cy="415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330cd221a7b_0_2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2700"/>
            <a:ext cx="4673700" cy="3463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330cd221a7b_0_224:notes"/>
          <p:cNvSpPr txBox="1">
            <a:spLocks noGrp="1"/>
          </p:cNvSpPr>
          <p:nvPr>
            <p:ph type="body" idx="1"/>
          </p:nvPr>
        </p:nvSpPr>
        <p:spPr>
          <a:xfrm>
            <a:off x="701025" y="4387125"/>
            <a:ext cx="5608200" cy="415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330cd221a7b_0_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2700"/>
            <a:ext cx="4673700" cy="3463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330cd221a7b_0_205:notes"/>
          <p:cNvSpPr txBox="1">
            <a:spLocks noGrp="1"/>
          </p:cNvSpPr>
          <p:nvPr>
            <p:ph type="body" idx="1"/>
          </p:nvPr>
        </p:nvSpPr>
        <p:spPr>
          <a:xfrm>
            <a:off x="701025" y="4387125"/>
            <a:ext cx="5608200" cy="415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32fbbf349a1_0_89:notes"/>
          <p:cNvSpPr txBox="1">
            <a:spLocks noGrp="1"/>
          </p:cNvSpPr>
          <p:nvPr>
            <p:ph type="body" idx="1"/>
          </p:nvPr>
        </p:nvSpPr>
        <p:spPr>
          <a:xfrm>
            <a:off x="701025" y="4387125"/>
            <a:ext cx="5608200" cy="41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g32fbbf349a1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2700"/>
            <a:ext cx="4673700" cy="3463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330cd221a7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2700"/>
            <a:ext cx="4673700" cy="3463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330cd221a7b_0_0:notes"/>
          <p:cNvSpPr txBox="1">
            <a:spLocks noGrp="1"/>
          </p:cNvSpPr>
          <p:nvPr>
            <p:ph type="body" idx="1"/>
          </p:nvPr>
        </p:nvSpPr>
        <p:spPr>
          <a:xfrm>
            <a:off x="701025" y="4387125"/>
            <a:ext cx="5608200" cy="415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30cd221a7b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2700"/>
            <a:ext cx="4673700" cy="3463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330cd221a7b_0_5:notes"/>
          <p:cNvSpPr txBox="1">
            <a:spLocks noGrp="1"/>
          </p:cNvSpPr>
          <p:nvPr>
            <p:ph type="body" idx="1"/>
          </p:nvPr>
        </p:nvSpPr>
        <p:spPr>
          <a:xfrm>
            <a:off x="701025" y="4387125"/>
            <a:ext cx="5608200" cy="415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30cd221a7b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2700"/>
            <a:ext cx="4673700" cy="3463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330cd221a7b_0_10:notes"/>
          <p:cNvSpPr txBox="1">
            <a:spLocks noGrp="1"/>
          </p:cNvSpPr>
          <p:nvPr>
            <p:ph type="body" idx="1"/>
          </p:nvPr>
        </p:nvSpPr>
        <p:spPr>
          <a:xfrm>
            <a:off x="701025" y="4387125"/>
            <a:ext cx="5608200" cy="415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30cd221a7b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2700"/>
            <a:ext cx="4673700" cy="3463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330cd221a7b_0_17:notes"/>
          <p:cNvSpPr txBox="1">
            <a:spLocks noGrp="1"/>
          </p:cNvSpPr>
          <p:nvPr>
            <p:ph type="body" idx="1"/>
          </p:nvPr>
        </p:nvSpPr>
        <p:spPr>
          <a:xfrm>
            <a:off x="701025" y="4387125"/>
            <a:ext cx="5608200" cy="415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30cd221a7b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2700"/>
            <a:ext cx="4673700" cy="3463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330cd221a7b_0_24:notes"/>
          <p:cNvSpPr txBox="1">
            <a:spLocks noGrp="1"/>
          </p:cNvSpPr>
          <p:nvPr>
            <p:ph type="body" idx="1"/>
          </p:nvPr>
        </p:nvSpPr>
        <p:spPr>
          <a:xfrm>
            <a:off x="701025" y="4387125"/>
            <a:ext cx="5608200" cy="415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30cd221a7b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2700"/>
            <a:ext cx="4673700" cy="3463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330cd221a7b_0_30:notes"/>
          <p:cNvSpPr txBox="1">
            <a:spLocks noGrp="1"/>
          </p:cNvSpPr>
          <p:nvPr>
            <p:ph type="body" idx="1"/>
          </p:nvPr>
        </p:nvSpPr>
        <p:spPr>
          <a:xfrm>
            <a:off x="701025" y="4387125"/>
            <a:ext cx="5608200" cy="415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iria basic layout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80700" y="3534800"/>
            <a:ext cx="8982600" cy="32157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485875" y="352633"/>
            <a:ext cx="8183700" cy="196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800"/>
              <a:buFont typeface="Montserrat"/>
              <a:buNone/>
              <a:defRPr sz="38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485875" y="2317433"/>
            <a:ext cx="8183700" cy="114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Proxima Nova"/>
              <a:buNone/>
              <a:defRPr sz="24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4" name="Google Shape;14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812338" y="5778388"/>
            <a:ext cx="3895725" cy="600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/>
          <p:nvPr/>
        </p:nvSpPr>
        <p:spPr>
          <a:xfrm>
            <a:off x="80700" y="3534800"/>
            <a:ext cx="8982600" cy="3215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title" hasCustomPrompt="1"/>
          </p:nvPr>
        </p:nvSpPr>
        <p:spPr>
          <a:xfrm>
            <a:off x="311700" y="990668"/>
            <a:ext cx="8520600" cy="267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r>
              <a:t>xx%</a:t>
            </a:r>
          </a:p>
        </p:txBody>
      </p:sp>
      <p:sp>
        <p:nvSpPr>
          <p:cNvPr id="53" name="Google Shape;53;p11"/>
          <p:cNvSpPr txBox="1">
            <a:spLocks noGrp="1"/>
          </p:cNvSpPr>
          <p:nvPr>
            <p:ph type="body" idx="1"/>
          </p:nvPr>
        </p:nvSpPr>
        <p:spPr>
          <a:xfrm>
            <a:off x="311700" y="3793576"/>
            <a:ext cx="8520600" cy="173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11"/>
          <p:cNvSpPr txBox="1">
            <a:spLocks noGrp="1"/>
          </p:cNvSpPr>
          <p:nvPr>
            <p:ph type="sldNum" idx="12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sldNum" idx="12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>
            <a:spLocks noGrp="1"/>
          </p:cNvSpPr>
          <p:nvPr>
            <p:ph type="title"/>
          </p:nvPr>
        </p:nvSpPr>
        <p:spPr>
          <a:xfrm>
            <a:off x="195262" y="228600"/>
            <a:ext cx="8015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SzPts val="3000"/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SzPts val="3000"/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SzPts val="3000"/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SzPts val="3000"/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SzPts val="3000"/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>
              <a:spcBef>
                <a:spcPts val="0"/>
              </a:spcBef>
              <a:spcAft>
                <a:spcPts val="0"/>
              </a:spcAft>
              <a:buSzPts val="3000"/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>
              <a:spcBef>
                <a:spcPts val="0"/>
              </a:spcBef>
              <a:spcAft>
                <a:spcPts val="0"/>
              </a:spcAft>
              <a:buSzPts val="3000"/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>
              <a:spcBef>
                <a:spcPts val="0"/>
              </a:spcBef>
              <a:spcAft>
                <a:spcPts val="0"/>
              </a:spcAft>
              <a:buSzPts val="3000"/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>
              <a:spcBef>
                <a:spcPts val="0"/>
              </a:spcBef>
              <a:spcAft>
                <a:spcPts val="0"/>
              </a:spcAft>
              <a:buSzPts val="3000"/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7924800" cy="44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91160" algn="l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560"/>
              <a:buFont typeface="Noto Sans Symbols"/>
              <a:buChar char="●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3060" algn="l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1960"/>
              <a:buFont typeface="Noto Sans Symbols"/>
              <a:buChar char="●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7660" algn="l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56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7940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8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7940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8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7940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8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7940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8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7940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8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000">
              <a:solidFill>
                <a:schemeClr val="l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80700" y="3534800"/>
            <a:ext cx="8982600" cy="3215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485875" y="2286000"/>
            <a:ext cx="8183700" cy="10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Font typeface="Montserrat"/>
              <a:buNone/>
              <a:defRPr sz="36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4191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Proxima Nova"/>
              <a:buChar char="●"/>
              <a:defRPr sz="30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○"/>
              <a:defRPr sz="2400"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■"/>
              <a:defRPr sz="2400"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Font typeface="Proxima Nova"/>
              <a:buChar char="●"/>
              <a:defRPr sz="1800"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3" name="Google Shape;23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974056" y="6451031"/>
            <a:ext cx="1915808" cy="29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137" y="6281913"/>
            <a:ext cx="371380" cy="464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ldNum" idx="12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2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 txBox="1">
            <a:spLocks noGrp="1"/>
          </p:cNvSpPr>
          <p:nvPr>
            <p:ph type="title"/>
          </p:nvPr>
        </p:nvSpPr>
        <p:spPr>
          <a:xfrm>
            <a:off x="490250" y="701800"/>
            <a:ext cx="5604000" cy="545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sldNum" idx="12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/>
          <p:nvPr/>
        </p:nvSpPr>
        <p:spPr>
          <a:xfrm>
            <a:off x="4636800" y="107600"/>
            <a:ext cx="4426500" cy="66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2" name="Google Shape;42;p9"/>
          <p:cNvCxnSpPr/>
          <p:nvPr/>
        </p:nvCxnSpPr>
        <p:spPr>
          <a:xfrm>
            <a:off x="5029675" y="59940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3" name="Google Shape;43;p9"/>
          <p:cNvSpPr txBox="1">
            <a:spLocks noGrp="1"/>
          </p:cNvSpPr>
          <p:nvPr>
            <p:ph type="title"/>
          </p:nvPr>
        </p:nvSpPr>
        <p:spPr>
          <a:xfrm>
            <a:off x="265500" y="1575600"/>
            <a:ext cx="4045200" cy="20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ubTitle" idx="1"/>
          </p:nvPr>
        </p:nvSpPr>
        <p:spPr>
          <a:xfrm>
            <a:off x="265500" y="3692001"/>
            <a:ext cx="4045200" cy="17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body" idx="2"/>
          </p:nvPr>
        </p:nvSpPr>
        <p:spPr>
          <a:xfrm>
            <a:off x="4939500" y="965600"/>
            <a:ext cx="3837000" cy="492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sldNum" idx="12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0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>
            <a:endParaRPr/>
          </a:p>
        </p:txBody>
      </p:sp>
      <p:sp>
        <p:nvSpPr>
          <p:cNvPr id="49" name="Google Shape;49;p10"/>
          <p:cNvSpPr txBox="1">
            <a:spLocks noGrp="1"/>
          </p:cNvSpPr>
          <p:nvPr>
            <p:ph type="sldNum" idx="12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lum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Source Sans Pro"/>
              <a:buChar char="●"/>
              <a:defRPr sz="18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>
            <a:spLocks noGrp="1"/>
          </p:cNvSpPr>
          <p:nvPr>
            <p:ph type="ctrTitle"/>
          </p:nvPr>
        </p:nvSpPr>
        <p:spPr>
          <a:xfrm>
            <a:off x="485875" y="352633"/>
            <a:ext cx="8183700" cy="19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 sz="4800"/>
              <a:t>Functions, Parameters and Variables</a:t>
            </a:r>
            <a:endParaRPr sz="4800"/>
          </a:p>
        </p:txBody>
      </p:sp>
      <p:sp>
        <p:nvSpPr>
          <p:cNvPr id="68" name="Google Shape;68;p14"/>
          <p:cNvSpPr txBox="1">
            <a:spLocks noGrp="1"/>
          </p:cNvSpPr>
          <p:nvPr>
            <p:ph type="subTitle" idx="1"/>
          </p:nvPr>
        </p:nvSpPr>
        <p:spPr>
          <a:xfrm>
            <a:off x="485875" y="2317433"/>
            <a:ext cx="8183700" cy="11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</a:pPr>
            <a:r>
              <a:rPr lang="en-US" sz="3600">
                <a:solidFill>
                  <a:schemeClr val="dk1"/>
                </a:solidFill>
              </a:rPr>
              <a:t>AP CSP Unit 4</a:t>
            </a:r>
            <a:endParaRPr sz="3600"/>
          </a:p>
        </p:txBody>
      </p:sp>
    </p:spTree>
  </p:cSld>
  <p:clrMapOvr>
    <a:masterClrMapping/>
  </p:clrMapOvr>
  <p:transition>
    <p:push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3"/>
          <p:cNvSpPr txBox="1">
            <a:spLocks noGrp="1"/>
          </p:cNvSpPr>
          <p:nvPr>
            <p:ph type="title"/>
          </p:nvPr>
        </p:nvSpPr>
        <p:spPr>
          <a:xfrm>
            <a:off x="311700" y="364767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Parameters and Local Variables</a:t>
            </a:r>
            <a:endParaRPr/>
          </a:p>
        </p:txBody>
      </p:sp>
      <p:sp>
        <p:nvSpPr>
          <p:cNvPr id="124" name="Google Shape;124;p23"/>
          <p:cNvSpPr txBox="1">
            <a:spLocks noGrp="1"/>
          </p:cNvSpPr>
          <p:nvPr>
            <p:ph type="body" idx="1"/>
          </p:nvPr>
        </p:nvSpPr>
        <p:spPr>
          <a:xfrm>
            <a:off x="311700" y="1032225"/>
            <a:ext cx="8211000" cy="549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/>
              <a:t>Here are some reasons to use local variables in a function:</a:t>
            </a:r>
            <a:endParaRPr sz="3200"/>
          </a:p>
          <a:p>
            <a:pPr marL="457200" lvl="0" indent="-406400" algn="l" rtl="0">
              <a:spcBef>
                <a:spcPts val="120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The value is being calculated and then used as an argument in a function call.</a:t>
            </a:r>
            <a:endParaRPr sz="2800"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The variable is the counter in a loop: Loop Control Variable</a:t>
            </a:r>
            <a:endParaRPr sz="28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00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3200"/>
              <a:t>Let’s look at some functions you wrote and identify the parameters and local variables.</a:t>
            </a:r>
            <a:endParaRPr sz="32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4"/>
          <p:cNvSpPr txBox="1">
            <a:spLocks noGrp="1"/>
          </p:cNvSpPr>
          <p:nvPr>
            <p:ph type="title"/>
          </p:nvPr>
        </p:nvSpPr>
        <p:spPr>
          <a:xfrm>
            <a:off x="311700" y="364767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Parameters and Local Variables</a:t>
            </a:r>
            <a:endParaRPr/>
          </a:p>
        </p:txBody>
      </p:sp>
      <p:sp>
        <p:nvSpPr>
          <p:cNvPr id="130" name="Google Shape;130;p24"/>
          <p:cNvSpPr txBox="1">
            <a:spLocks noGrp="1"/>
          </p:cNvSpPr>
          <p:nvPr>
            <p:ph type="body" idx="1"/>
          </p:nvPr>
        </p:nvSpPr>
        <p:spPr>
          <a:xfrm>
            <a:off x="311700" y="1130500"/>
            <a:ext cx="5442000" cy="491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/>
              <a:t>Examples:</a:t>
            </a:r>
            <a:endParaRPr sz="3200"/>
          </a:p>
          <a:p>
            <a:pPr marL="457200" lvl="0" indent="-406400" algn="l" rtl="0">
              <a:spcBef>
                <a:spcPts val="120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No parameters</a:t>
            </a:r>
            <a:endParaRPr sz="2800"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No local variables</a:t>
            </a:r>
            <a:endParaRPr sz="28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80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800"/>
              <a:t>This function will do the exact same thing every time it is called.</a:t>
            </a:r>
            <a:endParaRPr sz="2800"/>
          </a:p>
        </p:txBody>
      </p:sp>
      <p:pic>
        <p:nvPicPr>
          <p:cNvPr id="131" name="Google Shape;131;p24"/>
          <p:cNvPicPr preferRelativeResize="0"/>
          <p:nvPr/>
        </p:nvPicPr>
        <p:blipFill rotWithShape="1">
          <a:blip r:embed="rId3">
            <a:alphaModFix/>
          </a:blip>
          <a:srcRect t="16784"/>
          <a:stretch/>
        </p:blipFill>
        <p:spPr>
          <a:xfrm>
            <a:off x="4025950" y="1196079"/>
            <a:ext cx="4646625" cy="221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5"/>
          <p:cNvSpPr txBox="1">
            <a:spLocks noGrp="1"/>
          </p:cNvSpPr>
          <p:nvPr>
            <p:ph type="title"/>
          </p:nvPr>
        </p:nvSpPr>
        <p:spPr>
          <a:xfrm>
            <a:off x="311700" y="364767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Parameters and Local Variables</a:t>
            </a:r>
            <a:endParaRPr/>
          </a:p>
        </p:txBody>
      </p:sp>
      <p:sp>
        <p:nvSpPr>
          <p:cNvPr id="137" name="Google Shape;137;p25"/>
          <p:cNvSpPr txBox="1">
            <a:spLocks noGrp="1"/>
          </p:cNvSpPr>
          <p:nvPr>
            <p:ph type="body" idx="1"/>
          </p:nvPr>
        </p:nvSpPr>
        <p:spPr>
          <a:xfrm>
            <a:off x="311700" y="1032225"/>
            <a:ext cx="6305100" cy="503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/>
              <a:t>Examples:</a:t>
            </a:r>
            <a:endParaRPr sz="3200"/>
          </a:p>
          <a:p>
            <a:pPr marL="457200" lvl="0" indent="-406400" algn="l" rtl="0">
              <a:spcBef>
                <a:spcPts val="120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Two parameters</a:t>
            </a:r>
            <a:endParaRPr sz="2800"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They are used as </a:t>
            </a:r>
            <a:br>
              <a:rPr lang="en-US" sz="2800"/>
            </a:br>
            <a:r>
              <a:rPr lang="en-US" sz="2800"/>
              <a:t>arguments in function calls</a:t>
            </a:r>
            <a:endParaRPr sz="2800"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No local variables</a:t>
            </a:r>
            <a:endParaRPr sz="280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800"/>
              <a:t>This function will turn at different speeds and duration, depending on the arguments in the function call.</a:t>
            </a:r>
            <a:endParaRPr sz="2800"/>
          </a:p>
        </p:txBody>
      </p:sp>
      <p:pic>
        <p:nvPicPr>
          <p:cNvPr id="138" name="Google Shape;138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97750" y="1196075"/>
            <a:ext cx="4334550" cy="1518556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25"/>
          <p:cNvSpPr/>
          <p:nvPr/>
        </p:nvSpPr>
        <p:spPr>
          <a:xfrm>
            <a:off x="6242250" y="1260825"/>
            <a:ext cx="879600" cy="3096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40" name="Google Shape;140;p25"/>
          <p:cNvSpPr/>
          <p:nvPr/>
        </p:nvSpPr>
        <p:spPr>
          <a:xfrm>
            <a:off x="7121850" y="1260825"/>
            <a:ext cx="879600" cy="3096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141" name="Google Shape;141;p25"/>
          <p:cNvCxnSpPr/>
          <p:nvPr/>
        </p:nvCxnSpPr>
        <p:spPr>
          <a:xfrm>
            <a:off x="7610600" y="1928700"/>
            <a:ext cx="716700" cy="0"/>
          </a:xfrm>
          <a:prstGeom prst="straightConnector1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2" name="Google Shape;142;p25"/>
          <p:cNvCxnSpPr/>
          <p:nvPr/>
        </p:nvCxnSpPr>
        <p:spPr>
          <a:xfrm>
            <a:off x="7828175" y="2292850"/>
            <a:ext cx="716700" cy="0"/>
          </a:xfrm>
          <a:prstGeom prst="straightConnector1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3" name="Google Shape;143;p25"/>
          <p:cNvCxnSpPr/>
          <p:nvPr/>
        </p:nvCxnSpPr>
        <p:spPr>
          <a:xfrm>
            <a:off x="5993200" y="2640750"/>
            <a:ext cx="716700" cy="0"/>
          </a:xfrm>
          <a:prstGeom prst="straightConnector1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6"/>
          <p:cNvSpPr txBox="1">
            <a:spLocks noGrp="1"/>
          </p:cNvSpPr>
          <p:nvPr>
            <p:ph type="title"/>
          </p:nvPr>
        </p:nvSpPr>
        <p:spPr>
          <a:xfrm>
            <a:off x="311700" y="364767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Parameters and Local Variables</a:t>
            </a:r>
            <a:endParaRPr/>
          </a:p>
        </p:txBody>
      </p:sp>
      <p:sp>
        <p:nvSpPr>
          <p:cNvPr id="149" name="Google Shape;149;p26"/>
          <p:cNvSpPr txBox="1">
            <a:spLocks noGrp="1"/>
          </p:cNvSpPr>
          <p:nvPr>
            <p:ph type="body" idx="1"/>
          </p:nvPr>
        </p:nvSpPr>
        <p:spPr>
          <a:xfrm>
            <a:off x="311700" y="1032225"/>
            <a:ext cx="4904400" cy="490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/>
              <a:t>Example #3:</a:t>
            </a:r>
            <a:endParaRPr sz="3200"/>
          </a:p>
          <a:p>
            <a:pPr marL="457200" lvl="0" indent="-406400" algn="l" rtl="0">
              <a:spcBef>
                <a:spcPts val="120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Two parameters</a:t>
            </a:r>
            <a:endParaRPr sz="2800"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They are used in calculations</a:t>
            </a:r>
            <a:endParaRPr sz="2800"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Two local variables</a:t>
            </a:r>
            <a:endParaRPr sz="2800"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They are calculated and then used as arguments in function calls.</a:t>
            </a:r>
            <a:endParaRPr sz="2800"/>
          </a:p>
        </p:txBody>
      </p:sp>
      <p:pic>
        <p:nvPicPr>
          <p:cNvPr id="150" name="Google Shape;150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89100" y="1206575"/>
            <a:ext cx="5343200" cy="1737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6"/>
          <p:cNvSpPr/>
          <p:nvPr/>
        </p:nvSpPr>
        <p:spPr>
          <a:xfrm>
            <a:off x="4792450" y="1277125"/>
            <a:ext cx="814500" cy="2607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52" name="Google Shape;152;p26"/>
          <p:cNvSpPr/>
          <p:nvPr/>
        </p:nvSpPr>
        <p:spPr>
          <a:xfrm>
            <a:off x="5753450" y="1277125"/>
            <a:ext cx="1254300" cy="2607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153" name="Google Shape;153;p26"/>
          <p:cNvCxnSpPr>
            <a:stCxn id="152" idx="2"/>
            <a:endCxn id="152" idx="2"/>
          </p:cNvCxnSpPr>
          <p:nvPr/>
        </p:nvCxnSpPr>
        <p:spPr>
          <a:xfrm>
            <a:off x="6380600" y="1537825"/>
            <a:ext cx="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54" name="Google Shape;154;p26"/>
          <p:cNvCxnSpPr/>
          <p:nvPr/>
        </p:nvCxnSpPr>
        <p:spPr>
          <a:xfrm>
            <a:off x="5492925" y="1847250"/>
            <a:ext cx="732900" cy="0"/>
          </a:xfrm>
          <a:prstGeom prst="straightConnector1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5" name="Google Shape;155;p26"/>
          <p:cNvCxnSpPr/>
          <p:nvPr/>
        </p:nvCxnSpPr>
        <p:spPr>
          <a:xfrm>
            <a:off x="6486600" y="1847250"/>
            <a:ext cx="1303200" cy="0"/>
          </a:xfrm>
          <a:prstGeom prst="straightConnector1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6" name="Google Shape;156;p26"/>
          <p:cNvCxnSpPr/>
          <p:nvPr/>
        </p:nvCxnSpPr>
        <p:spPr>
          <a:xfrm>
            <a:off x="5395175" y="2173050"/>
            <a:ext cx="651600" cy="0"/>
          </a:xfrm>
          <a:prstGeom prst="straightConnector1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7" name="Google Shape;157;p26"/>
          <p:cNvSpPr/>
          <p:nvPr/>
        </p:nvSpPr>
        <p:spPr>
          <a:xfrm>
            <a:off x="3994250" y="1570325"/>
            <a:ext cx="1124100" cy="3420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58" name="Google Shape;158;p26"/>
          <p:cNvSpPr/>
          <p:nvPr/>
        </p:nvSpPr>
        <p:spPr>
          <a:xfrm>
            <a:off x="3994250" y="1944825"/>
            <a:ext cx="1124100" cy="2607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159" name="Google Shape;159;p26"/>
          <p:cNvCxnSpPr/>
          <p:nvPr/>
        </p:nvCxnSpPr>
        <p:spPr>
          <a:xfrm>
            <a:off x="6193375" y="2520400"/>
            <a:ext cx="896100" cy="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0" name="Google Shape;160;p26"/>
          <p:cNvCxnSpPr/>
          <p:nvPr/>
        </p:nvCxnSpPr>
        <p:spPr>
          <a:xfrm>
            <a:off x="6380600" y="2819400"/>
            <a:ext cx="896100" cy="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1" name="Google Shape;161;p26"/>
          <p:cNvCxnSpPr/>
          <p:nvPr/>
        </p:nvCxnSpPr>
        <p:spPr>
          <a:xfrm rot="10800000" flipH="1">
            <a:off x="7610600" y="2819425"/>
            <a:ext cx="1075200" cy="378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2" name="Google Shape;162;p26"/>
          <p:cNvCxnSpPr/>
          <p:nvPr/>
        </p:nvCxnSpPr>
        <p:spPr>
          <a:xfrm rot="10800000" flipH="1">
            <a:off x="7469800" y="2498425"/>
            <a:ext cx="1075200" cy="378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7"/>
          <p:cNvSpPr txBox="1">
            <a:spLocks noGrp="1"/>
          </p:cNvSpPr>
          <p:nvPr>
            <p:ph type="title"/>
          </p:nvPr>
        </p:nvSpPr>
        <p:spPr>
          <a:xfrm>
            <a:off x="311700" y="364780"/>
            <a:ext cx="8520600" cy="131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Parameters and Local Variables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Activity</a:t>
            </a:r>
            <a:endParaRPr/>
          </a:p>
        </p:txBody>
      </p:sp>
      <p:sp>
        <p:nvSpPr>
          <p:cNvPr id="168" name="Google Shape;168;p27"/>
          <p:cNvSpPr txBox="1">
            <a:spLocks noGrp="1"/>
          </p:cNvSpPr>
          <p:nvPr>
            <p:ph type="body" idx="1"/>
          </p:nvPr>
        </p:nvSpPr>
        <p:spPr>
          <a:xfrm>
            <a:off x="311700" y="1602925"/>
            <a:ext cx="7608300" cy="43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/>
              <a:t>Go to your Activity Guide: Problems 1-5.</a:t>
            </a:r>
            <a:endParaRPr sz="32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3200"/>
              <a:t>Review some functions you defined and used in your programs. </a:t>
            </a:r>
            <a:endParaRPr sz="3200"/>
          </a:p>
          <a:p>
            <a:pPr marL="457200" lvl="0" indent="-406400" algn="l" rtl="0">
              <a:spcBef>
                <a:spcPts val="120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Identify parameters.</a:t>
            </a:r>
            <a:endParaRPr sz="2800"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What are they used for?</a:t>
            </a:r>
            <a:endParaRPr sz="2800"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Identify local variables.</a:t>
            </a:r>
            <a:endParaRPr sz="2800"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What are they used for?</a:t>
            </a:r>
            <a:endParaRPr sz="28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8"/>
          <p:cNvSpPr txBox="1">
            <a:spLocks noGrp="1"/>
          </p:cNvSpPr>
          <p:nvPr>
            <p:ph type="title"/>
          </p:nvPr>
        </p:nvSpPr>
        <p:spPr>
          <a:xfrm>
            <a:off x="311700" y="364780"/>
            <a:ext cx="8520600" cy="131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Parameters and Local Variables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Activity</a:t>
            </a:r>
            <a:endParaRPr/>
          </a:p>
        </p:txBody>
      </p:sp>
      <p:sp>
        <p:nvSpPr>
          <p:cNvPr id="174" name="Google Shape;174;p28"/>
          <p:cNvSpPr txBox="1">
            <a:spLocks noGrp="1"/>
          </p:cNvSpPr>
          <p:nvPr>
            <p:ph type="body" idx="1"/>
          </p:nvPr>
        </p:nvSpPr>
        <p:spPr>
          <a:xfrm>
            <a:off x="311700" y="1602925"/>
            <a:ext cx="3894300" cy="43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/>
              <a:t>Problem #1</a:t>
            </a:r>
            <a:endParaRPr sz="3200"/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Identify parameters.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What are they used for?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Identify local variables.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What are they used for?</a:t>
            </a:r>
            <a:endParaRPr sz="2400"/>
          </a:p>
        </p:txBody>
      </p:sp>
      <p:pic>
        <p:nvPicPr>
          <p:cNvPr id="175" name="Google Shape;175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25800" y="1684472"/>
            <a:ext cx="4123975" cy="1981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9"/>
          <p:cNvSpPr txBox="1">
            <a:spLocks noGrp="1"/>
          </p:cNvSpPr>
          <p:nvPr>
            <p:ph type="title"/>
          </p:nvPr>
        </p:nvSpPr>
        <p:spPr>
          <a:xfrm>
            <a:off x="311700" y="364780"/>
            <a:ext cx="8520600" cy="131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Parameters and Local Variables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Activity</a:t>
            </a:r>
            <a:endParaRPr/>
          </a:p>
        </p:txBody>
      </p:sp>
      <p:sp>
        <p:nvSpPr>
          <p:cNvPr id="181" name="Google Shape;181;p29"/>
          <p:cNvSpPr txBox="1">
            <a:spLocks noGrp="1"/>
          </p:cNvSpPr>
          <p:nvPr>
            <p:ph type="body" idx="1"/>
          </p:nvPr>
        </p:nvSpPr>
        <p:spPr>
          <a:xfrm>
            <a:off x="311700" y="1602925"/>
            <a:ext cx="3894300" cy="43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/>
              <a:t>Problem #2</a:t>
            </a:r>
            <a:endParaRPr sz="3200"/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Identify parameters.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What are they used for?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Identify local variables.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What are they used for?</a:t>
            </a:r>
            <a:endParaRPr sz="2400"/>
          </a:p>
        </p:txBody>
      </p:sp>
      <p:pic>
        <p:nvPicPr>
          <p:cNvPr id="182" name="Google Shape;182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09525" y="1684473"/>
            <a:ext cx="4206450" cy="1970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0"/>
          <p:cNvSpPr txBox="1">
            <a:spLocks noGrp="1"/>
          </p:cNvSpPr>
          <p:nvPr>
            <p:ph type="title"/>
          </p:nvPr>
        </p:nvSpPr>
        <p:spPr>
          <a:xfrm>
            <a:off x="311700" y="364780"/>
            <a:ext cx="8520600" cy="131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Parameters and Local Variables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Activity</a:t>
            </a:r>
            <a:endParaRPr/>
          </a:p>
        </p:txBody>
      </p:sp>
      <p:sp>
        <p:nvSpPr>
          <p:cNvPr id="188" name="Google Shape;188;p30"/>
          <p:cNvSpPr txBox="1">
            <a:spLocks noGrp="1"/>
          </p:cNvSpPr>
          <p:nvPr>
            <p:ph type="body" idx="1"/>
          </p:nvPr>
        </p:nvSpPr>
        <p:spPr>
          <a:xfrm>
            <a:off x="311700" y="1602925"/>
            <a:ext cx="3894300" cy="43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/>
              <a:t>Problem #3</a:t>
            </a:r>
            <a:endParaRPr sz="3200"/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Identify parameters.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What are they used for?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Identify local variables.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What are they used for?</a:t>
            </a:r>
            <a:endParaRPr sz="2400"/>
          </a:p>
        </p:txBody>
      </p:sp>
      <p:pic>
        <p:nvPicPr>
          <p:cNvPr id="189" name="Google Shape;189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06000" y="1602922"/>
            <a:ext cx="4535325" cy="2606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1"/>
          <p:cNvSpPr txBox="1">
            <a:spLocks noGrp="1"/>
          </p:cNvSpPr>
          <p:nvPr>
            <p:ph type="title"/>
          </p:nvPr>
        </p:nvSpPr>
        <p:spPr>
          <a:xfrm>
            <a:off x="311700" y="364780"/>
            <a:ext cx="8520600" cy="131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Parameters and Local Variables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Activity</a:t>
            </a:r>
            <a:endParaRPr/>
          </a:p>
        </p:txBody>
      </p:sp>
      <p:sp>
        <p:nvSpPr>
          <p:cNvPr id="195" name="Google Shape;195;p31"/>
          <p:cNvSpPr txBox="1">
            <a:spLocks noGrp="1"/>
          </p:cNvSpPr>
          <p:nvPr>
            <p:ph type="body" idx="1"/>
          </p:nvPr>
        </p:nvSpPr>
        <p:spPr>
          <a:xfrm>
            <a:off x="311700" y="1602925"/>
            <a:ext cx="3894300" cy="43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/>
              <a:t>Problem #4</a:t>
            </a:r>
            <a:endParaRPr sz="3200"/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Identify parameters.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What are they used for?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Identify local variables.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What are they used for?</a:t>
            </a:r>
            <a:endParaRPr sz="2400"/>
          </a:p>
        </p:txBody>
      </p:sp>
      <p:pic>
        <p:nvPicPr>
          <p:cNvPr id="196" name="Google Shape;196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09525" y="1684472"/>
            <a:ext cx="4522775" cy="2035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2"/>
          <p:cNvSpPr txBox="1">
            <a:spLocks noGrp="1"/>
          </p:cNvSpPr>
          <p:nvPr>
            <p:ph type="title"/>
          </p:nvPr>
        </p:nvSpPr>
        <p:spPr>
          <a:xfrm>
            <a:off x="311700" y="364780"/>
            <a:ext cx="8520600" cy="131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Parameters and Local Variables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Activity</a:t>
            </a:r>
            <a:endParaRPr/>
          </a:p>
        </p:txBody>
      </p:sp>
      <p:pic>
        <p:nvPicPr>
          <p:cNvPr id="202" name="Google Shape;202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9775" y="3622750"/>
            <a:ext cx="6189550" cy="2883175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32"/>
          <p:cNvSpPr txBox="1">
            <a:spLocks noGrp="1"/>
          </p:cNvSpPr>
          <p:nvPr>
            <p:ph type="body" idx="1"/>
          </p:nvPr>
        </p:nvSpPr>
        <p:spPr>
          <a:xfrm>
            <a:off x="2624850" y="1000200"/>
            <a:ext cx="3894300" cy="273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/>
              <a:t>Problem #5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Identify parameters.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What are they used for?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Identify local variables.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What are they used for?</a:t>
            </a:r>
            <a:endParaRPr sz="2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Warm-up</a:t>
            </a:r>
            <a:endParaRPr/>
          </a:p>
        </p:txBody>
      </p:sp>
      <p:sp>
        <p:nvSpPr>
          <p:cNvPr id="74" name="Google Shape;74;p15"/>
          <p:cNvSpPr txBox="1">
            <a:spLocks noGrp="1"/>
          </p:cNvSpPr>
          <p:nvPr>
            <p:ph type="body" idx="1"/>
          </p:nvPr>
        </p:nvSpPr>
        <p:spPr>
          <a:xfrm>
            <a:off x="311700" y="1536624"/>
            <a:ext cx="8520600" cy="488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For a long time now, since early in the missions, you have been encouraged to use functions in your code.</a:t>
            </a:r>
            <a:endParaRPr/>
          </a:p>
          <a:p>
            <a:pPr marL="457200" lvl="0" indent="-419100" algn="l" rtl="0">
              <a:spcBef>
                <a:spcPts val="120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Definition of a function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Defining and calling a function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When to use a function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3"/>
          <p:cNvSpPr txBox="1">
            <a:spLocks noGrp="1"/>
          </p:cNvSpPr>
          <p:nvPr>
            <p:ph type="title"/>
          </p:nvPr>
        </p:nvSpPr>
        <p:spPr>
          <a:xfrm>
            <a:off x="311700" y="364780"/>
            <a:ext cx="8520600" cy="131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Global Variables</a:t>
            </a:r>
            <a:endParaRPr/>
          </a:p>
        </p:txBody>
      </p:sp>
      <p:pic>
        <p:nvPicPr>
          <p:cNvPr id="209" name="Google Shape;209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5225" y="3394900"/>
            <a:ext cx="6189550" cy="2883175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33"/>
          <p:cNvSpPr txBox="1">
            <a:spLocks noGrp="1"/>
          </p:cNvSpPr>
          <p:nvPr>
            <p:ph type="body" idx="1"/>
          </p:nvPr>
        </p:nvSpPr>
        <p:spPr>
          <a:xfrm>
            <a:off x="311700" y="1163100"/>
            <a:ext cx="8015700" cy="273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/>
              <a:t>Look at the last problem again.</a:t>
            </a:r>
            <a:endParaRPr sz="3200"/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-US" sz="2400" b="1"/>
              <a:t>Parameters: </a:t>
            </a:r>
            <a:r>
              <a:rPr lang="en-US" sz="2400"/>
              <a:t>seconds, delay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 b="1"/>
              <a:t>Local variables:</a:t>
            </a:r>
            <a:r>
              <a:rPr lang="en-US" sz="2400"/>
              <a:t> num_lights, index, freq, lights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 b="1" i="1"/>
              <a:t>But what about beeps and patterns?</a:t>
            </a:r>
            <a:endParaRPr sz="2400" b="1" i="1"/>
          </a:p>
        </p:txBody>
      </p:sp>
      <p:sp>
        <p:nvSpPr>
          <p:cNvPr id="211" name="Google Shape;211;p33"/>
          <p:cNvSpPr/>
          <p:nvPr/>
        </p:nvSpPr>
        <p:spPr>
          <a:xfrm>
            <a:off x="4352625" y="4388475"/>
            <a:ext cx="961200" cy="3096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12" name="Google Shape;212;p33"/>
          <p:cNvSpPr/>
          <p:nvPr/>
        </p:nvSpPr>
        <p:spPr>
          <a:xfrm>
            <a:off x="5563875" y="4681700"/>
            <a:ext cx="1215900" cy="3096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13" name="Google Shape;213;p33"/>
          <p:cNvSpPr/>
          <p:nvPr/>
        </p:nvSpPr>
        <p:spPr>
          <a:xfrm>
            <a:off x="2865575" y="4681700"/>
            <a:ext cx="1215900" cy="3096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4"/>
          <p:cNvSpPr txBox="1">
            <a:spLocks noGrp="1"/>
          </p:cNvSpPr>
          <p:nvPr>
            <p:ph type="title"/>
          </p:nvPr>
        </p:nvSpPr>
        <p:spPr>
          <a:xfrm>
            <a:off x="311700" y="364780"/>
            <a:ext cx="8520600" cy="131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Global Variables</a:t>
            </a:r>
            <a:endParaRPr/>
          </a:p>
        </p:txBody>
      </p:sp>
      <p:pic>
        <p:nvPicPr>
          <p:cNvPr id="219" name="Google Shape;219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5225" y="3394900"/>
            <a:ext cx="6189550" cy="2883175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34"/>
          <p:cNvSpPr txBox="1">
            <a:spLocks noGrp="1"/>
          </p:cNvSpPr>
          <p:nvPr>
            <p:ph type="body" idx="1"/>
          </p:nvPr>
        </p:nvSpPr>
        <p:spPr>
          <a:xfrm>
            <a:off x="311700" y="1163100"/>
            <a:ext cx="8015700" cy="198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3200" b="1">
                <a:solidFill>
                  <a:srgbClr val="FF9900"/>
                </a:solidFill>
              </a:rPr>
              <a:t>beeps</a:t>
            </a:r>
            <a:r>
              <a:rPr lang="en-US" sz="3200"/>
              <a:t> and </a:t>
            </a:r>
            <a:r>
              <a:rPr lang="en-US" sz="3200" b="1">
                <a:solidFill>
                  <a:srgbClr val="FF9900"/>
                </a:solidFill>
              </a:rPr>
              <a:t>patterns</a:t>
            </a:r>
            <a:r>
              <a:rPr lang="en-US" sz="3200"/>
              <a:t> are used in calculations and as arguments, but they are never assigned a value! They are </a:t>
            </a:r>
            <a:r>
              <a:rPr lang="en-US" sz="3200" b="1"/>
              <a:t>global</a:t>
            </a:r>
            <a:r>
              <a:rPr lang="en-US" sz="3200"/>
              <a:t> variables.</a:t>
            </a:r>
            <a:endParaRPr sz="2400" b="1" i="1"/>
          </a:p>
        </p:txBody>
      </p:sp>
      <p:sp>
        <p:nvSpPr>
          <p:cNvPr id="221" name="Google Shape;221;p34"/>
          <p:cNvSpPr/>
          <p:nvPr/>
        </p:nvSpPr>
        <p:spPr>
          <a:xfrm>
            <a:off x="4352625" y="4388475"/>
            <a:ext cx="961200" cy="3096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22" name="Google Shape;222;p34"/>
          <p:cNvSpPr/>
          <p:nvPr/>
        </p:nvSpPr>
        <p:spPr>
          <a:xfrm>
            <a:off x="5563875" y="4681700"/>
            <a:ext cx="1215900" cy="3096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23" name="Google Shape;223;p34"/>
          <p:cNvSpPr/>
          <p:nvPr/>
        </p:nvSpPr>
        <p:spPr>
          <a:xfrm>
            <a:off x="2865575" y="4681700"/>
            <a:ext cx="1215900" cy="3096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5"/>
          <p:cNvSpPr txBox="1">
            <a:spLocks noGrp="1"/>
          </p:cNvSpPr>
          <p:nvPr>
            <p:ph type="title"/>
          </p:nvPr>
        </p:nvSpPr>
        <p:spPr>
          <a:xfrm>
            <a:off x="311700" y="364780"/>
            <a:ext cx="8520600" cy="131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Global Variables</a:t>
            </a:r>
            <a:endParaRPr/>
          </a:p>
        </p:txBody>
      </p:sp>
      <p:sp>
        <p:nvSpPr>
          <p:cNvPr id="229" name="Google Shape;229;p35"/>
          <p:cNvSpPr txBox="1">
            <a:spLocks noGrp="1"/>
          </p:cNvSpPr>
          <p:nvPr>
            <p:ph type="body" idx="1"/>
          </p:nvPr>
        </p:nvSpPr>
        <p:spPr>
          <a:xfrm>
            <a:off x="311700" y="1163100"/>
            <a:ext cx="8015700" cy="521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/>
              <a:t>Global variables are defined in the main program, outside a function.</a:t>
            </a:r>
            <a:endParaRPr sz="3200"/>
          </a:p>
          <a:p>
            <a:pPr marL="457200" lvl="0" indent="-406400" algn="l" rtl="0">
              <a:spcBef>
                <a:spcPts val="120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They can be used throughout the program, anywhere, including functions.</a:t>
            </a:r>
            <a:endParaRPr sz="2800"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Lists defined in the main program are global.</a:t>
            </a:r>
            <a:endParaRPr sz="2800"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Since their scope is wide (entire program) they do not need to be passed into parameters.</a:t>
            </a:r>
            <a:endParaRPr sz="2800"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They can be, however. It is not wrong to include global variables as parameters. And sometimes you will want to.</a:t>
            </a:r>
            <a:endParaRPr sz="28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6"/>
          <p:cNvSpPr txBox="1">
            <a:spLocks noGrp="1"/>
          </p:cNvSpPr>
          <p:nvPr>
            <p:ph type="title"/>
          </p:nvPr>
        </p:nvSpPr>
        <p:spPr>
          <a:xfrm>
            <a:off x="311700" y="364780"/>
            <a:ext cx="8520600" cy="131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Global Variables</a:t>
            </a:r>
            <a:endParaRPr/>
          </a:p>
        </p:txBody>
      </p:sp>
      <p:sp>
        <p:nvSpPr>
          <p:cNvPr id="235" name="Google Shape;235;p36"/>
          <p:cNvSpPr txBox="1">
            <a:spLocks noGrp="1"/>
          </p:cNvSpPr>
          <p:nvPr>
            <p:ph type="body" idx="1"/>
          </p:nvPr>
        </p:nvSpPr>
        <p:spPr>
          <a:xfrm>
            <a:off x="311700" y="1163100"/>
            <a:ext cx="8015700" cy="521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/>
              <a:t>One more note about global variables – specific to Python.</a:t>
            </a:r>
            <a:endParaRPr sz="3200"/>
          </a:p>
          <a:p>
            <a:pPr marL="457200" lvl="0" indent="-406400" algn="l" rtl="0">
              <a:spcBef>
                <a:spcPts val="120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Global variables can be used in any function at any time.</a:t>
            </a:r>
            <a:endParaRPr sz="2800"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But if you </a:t>
            </a:r>
            <a:r>
              <a:rPr lang="en-US" sz="2800" b="1" i="1"/>
              <a:t>change the value</a:t>
            </a:r>
            <a:r>
              <a:rPr lang="en-US" sz="2800"/>
              <a:t> of the variable, if you </a:t>
            </a:r>
            <a:r>
              <a:rPr lang="en-US" sz="2800" b="1" i="1"/>
              <a:t>update it</a:t>
            </a:r>
            <a:r>
              <a:rPr lang="en-US" sz="2800"/>
              <a:t>, then you must let the computer know by using the global statement:</a:t>
            </a:r>
            <a:endParaRPr sz="2800"/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800" b="1"/>
              <a:t>global threshold</a:t>
            </a:r>
            <a:endParaRPr sz="2800" b="1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7"/>
          <p:cNvSpPr txBox="1">
            <a:spLocks noGrp="1"/>
          </p:cNvSpPr>
          <p:nvPr>
            <p:ph type="title"/>
          </p:nvPr>
        </p:nvSpPr>
        <p:spPr>
          <a:xfrm>
            <a:off x="311700" y="364780"/>
            <a:ext cx="8520600" cy="131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Parameters, Local Variables and Global Variables Activity</a:t>
            </a:r>
            <a:endParaRPr/>
          </a:p>
        </p:txBody>
      </p:sp>
      <p:sp>
        <p:nvSpPr>
          <p:cNvPr id="241" name="Google Shape;241;p37"/>
          <p:cNvSpPr txBox="1">
            <a:spLocks noGrp="1"/>
          </p:cNvSpPr>
          <p:nvPr>
            <p:ph type="body" idx="1"/>
          </p:nvPr>
        </p:nvSpPr>
        <p:spPr>
          <a:xfrm>
            <a:off x="311700" y="1602925"/>
            <a:ext cx="7608300" cy="504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/>
              <a:t>Go to your Activity Guide: Problems 6-10. Review some functions you defined and used in your programs. </a:t>
            </a:r>
            <a:endParaRPr sz="3200"/>
          </a:p>
          <a:p>
            <a:pPr marL="457200" lvl="0" indent="-406400" algn="l" rtl="0">
              <a:spcBef>
                <a:spcPts val="120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Identify parameters.</a:t>
            </a:r>
            <a:endParaRPr sz="2800"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What are they used for?</a:t>
            </a:r>
            <a:endParaRPr sz="2800"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Identify local variables.</a:t>
            </a:r>
            <a:endParaRPr sz="2800"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What are they used for?</a:t>
            </a:r>
            <a:endParaRPr sz="2800"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Identify global variables.</a:t>
            </a:r>
            <a:endParaRPr sz="2800"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Are the values changed during the function? If so, was the global statement used?</a:t>
            </a:r>
            <a:endParaRPr sz="28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8"/>
          <p:cNvSpPr txBox="1">
            <a:spLocks noGrp="1"/>
          </p:cNvSpPr>
          <p:nvPr>
            <p:ph type="title"/>
          </p:nvPr>
        </p:nvSpPr>
        <p:spPr>
          <a:xfrm>
            <a:off x="311700" y="364780"/>
            <a:ext cx="8520600" cy="131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Parameters, Local Variables and Global Variables Activity</a:t>
            </a:r>
            <a:endParaRPr/>
          </a:p>
        </p:txBody>
      </p:sp>
      <p:sp>
        <p:nvSpPr>
          <p:cNvPr id="247" name="Google Shape;247;p38"/>
          <p:cNvSpPr txBox="1">
            <a:spLocks noGrp="1"/>
          </p:cNvSpPr>
          <p:nvPr>
            <p:ph type="body" idx="1"/>
          </p:nvPr>
        </p:nvSpPr>
        <p:spPr>
          <a:xfrm>
            <a:off x="311700" y="1554050"/>
            <a:ext cx="7608300" cy="504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/>
              <a:t>Problem #6</a:t>
            </a:r>
            <a:endParaRPr sz="3200"/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2800"/>
          </a:p>
        </p:txBody>
      </p:sp>
      <p:pic>
        <p:nvPicPr>
          <p:cNvPr id="248" name="Google Shape;248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76925" y="2411888"/>
            <a:ext cx="5720050" cy="3334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9"/>
          <p:cNvSpPr txBox="1">
            <a:spLocks noGrp="1"/>
          </p:cNvSpPr>
          <p:nvPr>
            <p:ph type="title"/>
          </p:nvPr>
        </p:nvSpPr>
        <p:spPr>
          <a:xfrm>
            <a:off x="311700" y="364780"/>
            <a:ext cx="8520600" cy="131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Parameters, Local Variables and Global Variables Activity</a:t>
            </a:r>
            <a:endParaRPr/>
          </a:p>
        </p:txBody>
      </p:sp>
      <p:sp>
        <p:nvSpPr>
          <p:cNvPr id="254" name="Google Shape;254;p39"/>
          <p:cNvSpPr txBox="1">
            <a:spLocks noGrp="1"/>
          </p:cNvSpPr>
          <p:nvPr>
            <p:ph type="body" idx="1"/>
          </p:nvPr>
        </p:nvSpPr>
        <p:spPr>
          <a:xfrm>
            <a:off x="311700" y="1554050"/>
            <a:ext cx="7608300" cy="504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/>
              <a:t>Problem #7</a:t>
            </a:r>
            <a:endParaRPr sz="3200"/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2800"/>
          </a:p>
        </p:txBody>
      </p:sp>
      <p:pic>
        <p:nvPicPr>
          <p:cNvPr id="255" name="Google Shape;255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4150" y="2371112"/>
            <a:ext cx="5335600" cy="3415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40"/>
          <p:cNvSpPr txBox="1">
            <a:spLocks noGrp="1"/>
          </p:cNvSpPr>
          <p:nvPr>
            <p:ph type="title"/>
          </p:nvPr>
        </p:nvSpPr>
        <p:spPr>
          <a:xfrm>
            <a:off x="311700" y="364780"/>
            <a:ext cx="8520600" cy="131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Parameters, Local Variables and Global Variables Activity</a:t>
            </a:r>
            <a:endParaRPr/>
          </a:p>
        </p:txBody>
      </p:sp>
      <p:sp>
        <p:nvSpPr>
          <p:cNvPr id="261" name="Google Shape;261;p40"/>
          <p:cNvSpPr txBox="1">
            <a:spLocks noGrp="1"/>
          </p:cNvSpPr>
          <p:nvPr>
            <p:ph type="body" idx="1"/>
          </p:nvPr>
        </p:nvSpPr>
        <p:spPr>
          <a:xfrm>
            <a:off x="311700" y="1554050"/>
            <a:ext cx="7608300" cy="504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/>
              <a:t>Problem #8</a:t>
            </a:r>
            <a:endParaRPr sz="3200"/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2800"/>
          </a:p>
        </p:txBody>
      </p:sp>
      <p:pic>
        <p:nvPicPr>
          <p:cNvPr id="262" name="Google Shape;262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1250" y="2318025"/>
            <a:ext cx="5247375" cy="4106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41"/>
          <p:cNvSpPr txBox="1">
            <a:spLocks noGrp="1"/>
          </p:cNvSpPr>
          <p:nvPr>
            <p:ph type="title"/>
          </p:nvPr>
        </p:nvSpPr>
        <p:spPr>
          <a:xfrm>
            <a:off x="311700" y="364780"/>
            <a:ext cx="8520600" cy="131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Parameters, Local Variables and Global Variables Activity</a:t>
            </a:r>
            <a:endParaRPr/>
          </a:p>
        </p:txBody>
      </p:sp>
      <p:sp>
        <p:nvSpPr>
          <p:cNvPr id="268" name="Google Shape;268;p41"/>
          <p:cNvSpPr txBox="1">
            <a:spLocks noGrp="1"/>
          </p:cNvSpPr>
          <p:nvPr>
            <p:ph type="body" idx="1"/>
          </p:nvPr>
        </p:nvSpPr>
        <p:spPr>
          <a:xfrm>
            <a:off x="311700" y="1554050"/>
            <a:ext cx="7608300" cy="504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/>
              <a:t>Problem #9</a:t>
            </a:r>
            <a:endParaRPr sz="3200"/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2800"/>
          </a:p>
        </p:txBody>
      </p:sp>
      <p:pic>
        <p:nvPicPr>
          <p:cNvPr id="269" name="Google Shape;269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5163" y="2484887"/>
            <a:ext cx="6281375" cy="2327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42"/>
          <p:cNvSpPr txBox="1">
            <a:spLocks noGrp="1"/>
          </p:cNvSpPr>
          <p:nvPr>
            <p:ph type="title"/>
          </p:nvPr>
        </p:nvSpPr>
        <p:spPr>
          <a:xfrm>
            <a:off x="311700" y="364780"/>
            <a:ext cx="8520600" cy="131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Parameters, Local Variables and Global Variables Activity</a:t>
            </a:r>
            <a:endParaRPr/>
          </a:p>
        </p:txBody>
      </p:sp>
      <p:sp>
        <p:nvSpPr>
          <p:cNvPr id="275" name="Google Shape;275;p42"/>
          <p:cNvSpPr txBox="1">
            <a:spLocks noGrp="1"/>
          </p:cNvSpPr>
          <p:nvPr>
            <p:ph type="body" idx="1"/>
          </p:nvPr>
        </p:nvSpPr>
        <p:spPr>
          <a:xfrm>
            <a:off x="311700" y="1554050"/>
            <a:ext cx="7608300" cy="504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/>
              <a:t>Problem #9</a:t>
            </a:r>
            <a:endParaRPr sz="32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800"/>
              <a:t>Let’s look at this function</a:t>
            </a:r>
            <a:br>
              <a:rPr lang="en-US" sz="2800"/>
            </a:br>
            <a:r>
              <a:rPr lang="en-US" sz="2800"/>
              <a:t>more closely.</a:t>
            </a:r>
            <a:endParaRPr sz="2800"/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-US" sz="2400" b="1"/>
              <a:t>Parameters:</a:t>
            </a:r>
            <a:r>
              <a:rPr lang="en-US" sz="2400"/>
              <a:t> n, used as an argument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 b="1"/>
              <a:t>Local variables:</a:t>
            </a:r>
            <a:r>
              <a:rPr lang="en-US" sz="2400"/>
              <a:t> val, is_detected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 b="1"/>
              <a:t>Global variables:</a:t>
            </a:r>
            <a:r>
              <a:rPr lang="en-US" sz="2400"/>
              <a:t> threshold</a:t>
            </a:r>
            <a:endParaRPr sz="24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800"/>
              <a:t>But what about the </a:t>
            </a:r>
            <a:r>
              <a:rPr lang="en-US" sz="2800" b="1" i="1"/>
              <a:t>return</a:t>
            </a:r>
            <a:r>
              <a:rPr lang="en-US" sz="2800"/>
              <a:t>?</a:t>
            </a:r>
            <a:endParaRPr sz="2800"/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2800"/>
          </a:p>
        </p:txBody>
      </p:sp>
      <p:pic>
        <p:nvPicPr>
          <p:cNvPr id="276" name="Google Shape;276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15775" y="1684475"/>
            <a:ext cx="4616525" cy="1710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Introduction</a:t>
            </a:r>
            <a:endParaRPr/>
          </a:p>
        </p:txBody>
      </p:sp>
      <p:sp>
        <p:nvSpPr>
          <p:cNvPr id="80" name="Google Shape;80;p16"/>
          <p:cNvSpPr txBox="1">
            <a:spLocks noGrp="1"/>
          </p:cNvSpPr>
          <p:nvPr>
            <p:ph type="body" idx="1"/>
          </p:nvPr>
        </p:nvSpPr>
        <p:spPr>
          <a:xfrm>
            <a:off x="311700" y="1536624"/>
            <a:ext cx="8520600" cy="488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 function is a procedural abstraction that manages complexity:</a:t>
            </a:r>
            <a:endParaRPr/>
          </a:p>
          <a:p>
            <a:pPr marL="457200" lvl="0" indent="-419100" algn="l" rtl="0">
              <a:spcBef>
                <a:spcPts val="120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Functions can “chunk” code to make it easier to read and understand.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Functions hide the details of a task and give the task (section of code) a name.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Functions can be called repeatedly to avoid repetition.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43"/>
          <p:cNvSpPr txBox="1">
            <a:spLocks noGrp="1"/>
          </p:cNvSpPr>
          <p:nvPr>
            <p:ph type="title"/>
          </p:nvPr>
        </p:nvSpPr>
        <p:spPr>
          <a:xfrm>
            <a:off x="311700" y="364780"/>
            <a:ext cx="8520600" cy="131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Parameters, Local Variables and Global Variables Activity</a:t>
            </a:r>
            <a:endParaRPr/>
          </a:p>
        </p:txBody>
      </p:sp>
      <p:sp>
        <p:nvSpPr>
          <p:cNvPr id="282" name="Google Shape;282;p43"/>
          <p:cNvSpPr txBox="1">
            <a:spLocks noGrp="1"/>
          </p:cNvSpPr>
          <p:nvPr>
            <p:ph type="body" idx="1"/>
          </p:nvPr>
        </p:nvSpPr>
        <p:spPr>
          <a:xfrm>
            <a:off x="311700" y="1554050"/>
            <a:ext cx="7608300" cy="504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/>
              <a:t>Problem #9</a:t>
            </a:r>
            <a:endParaRPr sz="32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800" b="1"/>
              <a:t>is_detected</a:t>
            </a:r>
            <a:r>
              <a:rPr lang="en-US" sz="2800"/>
              <a:t> is a local</a:t>
            </a:r>
            <a:br>
              <a:rPr lang="en-US" sz="2800"/>
            </a:br>
            <a:r>
              <a:rPr lang="en-US" sz="2800"/>
              <a:t>variable. But the value</a:t>
            </a:r>
            <a:br>
              <a:rPr lang="en-US" sz="2800"/>
            </a:br>
            <a:r>
              <a:rPr lang="en-US" sz="2800"/>
              <a:t>is used in another function.</a:t>
            </a:r>
            <a:endParaRPr sz="28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800"/>
              <a:t>You would need to make this variable </a:t>
            </a:r>
            <a:r>
              <a:rPr lang="en-US" sz="2800" b="1"/>
              <a:t>global</a:t>
            </a:r>
            <a:r>
              <a:rPr lang="en-US" sz="2800"/>
              <a:t>, or </a:t>
            </a:r>
            <a:r>
              <a:rPr lang="en-US" sz="2800" b="1"/>
              <a:t>return</a:t>
            </a:r>
            <a:r>
              <a:rPr lang="en-US" sz="2800"/>
              <a:t> the value to where the function is called.</a:t>
            </a:r>
            <a:endParaRPr sz="280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800"/>
              <a:t>The </a:t>
            </a:r>
            <a:r>
              <a:rPr lang="en-US" sz="2800" b="1" i="1"/>
              <a:t>return</a:t>
            </a:r>
            <a:r>
              <a:rPr lang="en-US" sz="2800"/>
              <a:t> statement passes the value to the function call, where it is then assigned to another variable, or used in a condition. </a:t>
            </a:r>
            <a:endParaRPr sz="2800"/>
          </a:p>
        </p:txBody>
      </p:sp>
      <p:pic>
        <p:nvPicPr>
          <p:cNvPr id="283" name="Google Shape;283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15775" y="1684475"/>
            <a:ext cx="4616525" cy="1710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44"/>
          <p:cNvSpPr txBox="1">
            <a:spLocks noGrp="1"/>
          </p:cNvSpPr>
          <p:nvPr>
            <p:ph type="title"/>
          </p:nvPr>
        </p:nvSpPr>
        <p:spPr>
          <a:xfrm>
            <a:off x="311700" y="364780"/>
            <a:ext cx="8520600" cy="131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Parameters, Local Variables and Global Variables Activity</a:t>
            </a:r>
            <a:endParaRPr/>
          </a:p>
        </p:txBody>
      </p:sp>
      <p:sp>
        <p:nvSpPr>
          <p:cNvPr id="289" name="Google Shape;289;p44"/>
          <p:cNvSpPr txBox="1">
            <a:spLocks noGrp="1"/>
          </p:cNvSpPr>
          <p:nvPr>
            <p:ph type="body" idx="1"/>
          </p:nvPr>
        </p:nvSpPr>
        <p:spPr>
          <a:xfrm>
            <a:off x="311700" y="1554050"/>
            <a:ext cx="7608300" cy="504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/>
              <a:t>Problem #9</a:t>
            </a:r>
            <a:endParaRPr sz="32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800"/>
              <a:t>Look at the function call</a:t>
            </a:r>
            <a:br>
              <a:rPr lang="en-US" sz="2800"/>
            </a:br>
            <a:r>
              <a:rPr lang="en-US" sz="2800"/>
              <a:t>to this function.</a:t>
            </a:r>
            <a:endParaRPr sz="280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800"/>
              <a:t>Do you see how it is using the return value in the if statement?</a:t>
            </a:r>
            <a:endParaRPr sz="2800"/>
          </a:p>
        </p:txBody>
      </p:sp>
      <p:pic>
        <p:nvPicPr>
          <p:cNvPr id="290" name="Google Shape;290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15775" y="1684475"/>
            <a:ext cx="4616525" cy="1710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92160" y="4202335"/>
            <a:ext cx="4047204" cy="1710325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44"/>
          <p:cNvSpPr/>
          <p:nvPr/>
        </p:nvSpPr>
        <p:spPr>
          <a:xfrm>
            <a:off x="5004225" y="4649100"/>
            <a:ext cx="2394600" cy="3909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93" name="Google Shape;293;p44"/>
          <p:cNvSpPr/>
          <p:nvPr/>
        </p:nvSpPr>
        <p:spPr>
          <a:xfrm>
            <a:off x="4215775" y="1684475"/>
            <a:ext cx="2743200" cy="3909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294" name="Google Shape;294;p44"/>
          <p:cNvCxnSpPr>
            <a:endCxn id="293" idx="2"/>
          </p:cNvCxnSpPr>
          <p:nvPr/>
        </p:nvCxnSpPr>
        <p:spPr>
          <a:xfrm rot="10800000">
            <a:off x="5587375" y="2075375"/>
            <a:ext cx="35700" cy="25737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95" name="Google Shape;295;p44"/>
          <p:cNvCxnSpPr>
            <a:stCxn id="290" idx="2"/>
          </p:cNvCxnSpPr>
          <p:nvPr/>
        </p:nvCxnSpPr>
        <p:spPr>
          <a:xfrm>
            <a:off x="6524037" y="3394800"/>
            <a:ext cx="27600" cy="12543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45"/>
          <p:cNvSpPr txBox="1">
            <a:spLocks noGrp="1"/>
          </p:cNvSpPr>
          <p:nvPr>
            <p:ph type="title"/>
          </p:nvPr>
        </p:nvSpPr>
        <p:spPr>
          <a:xfrm>
            <a:off x="311700" y="364780"/>
            <a:ext cx="8520600" cy="131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Parameters, Local Variables and Global Variables Activity</a:t>
            </a:r>
            <a:endParaRPr/>
          </a:p>
        </p:txBody>
      </p:sp>
      <p:sp>
        <p:nvSpPr>
          <p:cNvPr id="301" name="Google Shape;301;p45"/>
          <p:cNvSpPr txBox="1">
            <a:spLocks noGrp="1"/>
          </p:cNvSpPr>
          <p:nvPr>
            <p:ph type="body" idx="1"/>
          </p:nvPr>
        </p:nvSpPr>
        <p:spPr>
          <a:xfrm>
            <a:off x="311700" y="1554050"/>
            <a:ext cx="7608300" cy="504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/>
              <a:t>Problem #10</a:t>
            </a:r>
            <a:endParaRPr sz="3200"/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2800"/>
          </a:p>
        </p:txBody>
      </p:sp>
      <p:pic>
        <p:nvPicPr>
          <p:cNvPr id="302" name="Google Shape;302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2523" y="2251200"/>
            <a:ext cx="4685325" cy="3244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92524" y="5724225"/>
            <a:ext cx="3473400" cy="879725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p45"/>
          <p:cNvSpPr/>
          <p:nvPr/>
        </p:nvSpPr>
        <p:spPr>
          <a:xfrm>
            <a:off x="1029525" y="5642775"/>
            <a:ext cx="3893400" cy="8796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05" name="Google Shape;305;p45"/>
          <p:cNvSpPr txBox="1"/>
          <p:nvPr/>
        </p:nvSpPr>
        <p:spPr>
          <a:xfrm>
            <a:off x="166150" y="5219250"/>
            <a:ext cx="2085000" cy="7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0000"/>
                </a:solidFill>
                <a:latin typeface="Proxima Nova"/>
                <a:ea typeface="Proxima Nova"/>
                <a:cs typeface="Proxima Nova"/>
                <a:sym typeface="Proxima Nova"/>
              </a:rPr>
              <a:t>Function Call</a:t>
            </a:r>
            <a:endParaRPr sz="2000">
              <a:solidFill>
                <a:srgbClr val="FF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46"/>
          <p:cNvSpPr txBox="1">
            <a:spLocks noGrp="1"/>
          </p:cNvSpPr>
          <p:nvPr>
            <p:ph type="title"/>
          </p:nvPr>
        </p:nvSpPr>
        <p:spPr>
          <a:xfrm>
            <a:off x="311700" y="212367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/>
              <a:t>Wrap Up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11" name="Google Shape;311;p46"/>
          <p:cNvSpPr txBox="1">
            <a:spLocks noGrp="1"/>
          </p:cNvSpPr>
          <p:nvPr>
            <p:ph type="body" idx="1"/>
          </p:nvPr>
        </p:nvSpPr>
        <p:spPr>
          <a:xfrm>
            <a:off x="311700" y="978325"/>
            <a:ext cx="8520600" cy="55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Char char="●"/>
            </a:pPr>
            <a:r>
              <a:rPr lang="en-US"/>
              <a:t>Programming is a creative process. </a:t>
            </a:r>
            <a:endParaRPr/>
          </a:p>
          <a:p>
            <a:pPr marL="45720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There isn’t just ONE right way to solve a problem.</a:t>
            </a:r>
            <a:endParaRPr/>
          </a:p>
          <a:p>
            <a:pPr marL="45720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One person might use a parameter, and another person might use a global variable, or even a local variable.</a:t>
            </a:r>
            <a:endParaRPr/>
          </a:p>
          <a:p>
            <a:pPr marL="45720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One solution might return a value, and another might use a global variable instead.</a:t>
            </a:r>
            <a:endParaRPr/>
          </a:p>
          <a:p>
            <a:pPr marL="45720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The choice is yours! </a:t>
            </a:r>
            <a:endParaRPr/>
          </a:p>
          <a:p>
            <a:pPr marL="45720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Char char="●"/>
            </a:pPr>
            <a:r>
              <a:rPr lang="en-US">
                <a:solidFill>
                  <a:srgbClr val="434343"/>
                </a:solidFill>
              </a:rPr>
              <a:t>Complete the wrap-up questions in the assignment.</a:t>
            </a:r>
            <a:endParaRPr>
              <a:solidFill>
                <a:srgbClr val="434343"/>
              </a:solidFill>
            </a:endParaRPr>
          </a:p>
        </p:txBody>
      </p:sp>
    </p:spTree>
  </p:cSld>
  <p:clrMapOvr>
    <a:masterClrMapping/>
  </p:clrMapOvr>
  <p:transition>
    <p:push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Introduction</a:t>
            </a:r>
            <a:endParaRPr/>
          </a:p>
        </p:txBody>
      </p:sp>
      <p:sp>
        <p:nvSpPr>
          <p:cNvPr id="86" name="Google Shape;86;p17"/>
          <p:cNvSpPr txBox="1">
            <a:spLocks noGrp="1"/>
          </p:cNvSpPr>
          <p:nvPr>
            <p:ph type="body" idx="1"/>
          </p:nvPr>
        </p:nvSpPr>
        <p:spPr>
          <a:xfrm>
            <a:off x="311700" y="1536624"/>
            <a:ext cx="8520600" cy="488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Since Mission 3, all of your programs have included at least one function.</a:t>
            </a:r>
            <a:endParaRPr/>
          </a:p>
          <a:p>
            <a:pPr marL="457200" lvl="0" indent="-419100" algn="l" rtl="0">
              <a:spcBef>
                <a:spcPts val="120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Sometimes a function needed a parameter, and sometimes it didn’t.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Sometimes a function used variables that weren’t used anywhere else.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And sometimes – but not often – you had to use a global variable with a global statement.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>
            <a:spLocks noGrp="1"/>
          </p:cNvSpPr>
          <p:nvPr>
            <p:ph type="title"/>
          </p:nvPr>
        </p:nvSpPr>
        <p:spPr>
          <a:xfrm>
            <a:off x="311700" y="364767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Parameters</a:t>
            </a:r>
            <a:endParaRPr/>
          </a:p>
        </p:txBody>
      </p:sp>
      <p:sp>
        <p:nvSpPr>
          <p:cNvPr id="92" name="Google Shape;92;p18"/>
          <p:cNvSpPr txBox="1">
            <a:spLocks noGrp="1"/>
          </p:cNvSpPr>
          <p:nvPr>
            <p:ph type="body" idx="1"/>
          </p:nvPr>
        </p:nvSpPr>
        <p:spPr>
          <a:xfrm>
            <a:off x="311700" y="1032225"/>
            <a:ext cx="8520600" cy="549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/>
              <a:t>Many of the functions you used in your programs have parameters.</a:t>
            </a:r>
            <a:endParaRPr sz="3200"/>
          </a:p>
          <a:p>
            <a:pPr marL="457200" lvl="0" indent="-406400" algn="l" rtl="0">
              <a:spcBef>
                <a:spcPts val="1200"/>
              </a:spcBef>
              <a:spcAft>
                <a:spcPts val="0"/>
              </a:spcAft>
              <a:buSzPts val="2800"/>
              <a:buChar char="●"/>
            </a:pPr>
            <a:r>
              <a:rPr lang="en-US" sz="2800" b="1"/>
              <a:t>Parameter:</a:t>
            </a:r>
            <a:r>
              <a:rPr lang="en-US" sz="2800"/>
              <a:t> information the function needs to complete the task.</a:t>
            </a:r>
            <a:endParaRPr sz="2800"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Parameters make functions more flexible. You can use them for many different values and variables, instead of creating a function for every instance.</a:t>
            </a:r>
            <a:endParaRPr sz="28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 txBox="1">
            <a:spLocks noGrp="1"/>
          </p:cNvSpPr>
          <p:nvPr>
            <p:ph type="title"/>
          </p:nvPr>
        </p:nvSpPr>
        <p:spPr>
          <a:xfrm>
            <a:off x="311700" y="364767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Parameters</a:t>
            </a:r>
            <a:endParaRPr/>
          </a:p>
        </p:txBody>
      </p:sp>
      <p:sp>
        <p:nvSpPr>
          <p:cNvPr id="98" name="Google Shape;98;p19"/>
          <p:cNvSpPr txBox="1">
            <a:spLocks noGrp="1"/>
          </p:cNvSpPr>
          <p:nvPr>
            <p:ph type="body" idx="1"/>
          </p:nvPr>
        </p:nvSpPr>
        <p:spPr>
          <a:xfrm>
            <a:off x="311700" y="1032225"/>
            <a:ext cx="5262600" cy="549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/>
              <a:t>In an early program, you defined functions for each user LED to flash on and off.</a:t>
            </a:r>
            <a:endParaRPr sz="3200"/>
          </a:p>
          <a:p>
            <a:pPr marL="457200" lvl="0" indent="-406400" algn="l" rtl="0">
              <a:spcBef>
                <a:spcPts val="120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This improved the productivity of the program because the LEDs could flash in any order and multiple times.</a:t>
            </a:r>
            <a:endParaRPr sz="2800"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However, there was a lot of repetition in the code. </a:t>
            </a:r>
            <a:endParaRPr sz="2800"/>
          </a:p>
        </p:txBody>
      </p:sp>
      <p:pic>
        <p:nvPicPr>
          <p:cNvPr id="99" name="Google Shape;9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77073" y="257076"/>
            <a:ext cx="2461700" cy="6097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 txBox="1">
            <a:spLocks noGrp="1"/>
          </p:cNvSpPr>
          <p:nvPr>
            <p:ph type="title"/>
          </p:nvPr>
        </p:nvSpPr>
        <p:spPr>
          <a:xfrm>
            <a:off x="311700" y="364767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Parameters</a:t>
            </a:r>
            <a:endParaRPr/>
          </a:p>
        </p:txBody>
      </p:sp>
      <p:sp>
        <p:nvSpPr>
          <p:cNvPr id="105" name="Google Shape;105;p20"/>
          <p:cNvSpPr txBox="1">
            <a:spLocks noGrp="1"/>
          </p:cNvSpPr>
          <p:nvPr>
            <p:ph type="body" idx="1"/>
          </p:nvPr>
        </p:nvSpPr>
        <p:spPr>
          <a:xfrm>
            <a:off x="311700" y="1032225"/>
            <a:ext cx="4692600" cy="549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/>
              <a:t>So you used a parameter for the user LED to flash.</a:t>
            </a:r>
            <a:endParaRPr sz="3200"/>
          </a:p>
          <a:p>
            <a:pPr marL="457200" lvl="0" indent="-406400" algn="l" rtl="0">
              <a:spcBef>
                <a:spcPts val="120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This was information the function needed to accomplish the task – flash a user LED.</a:t>
            </a:r>
            <a:endParaRPr sz="2800"/>
          </a:p>
        </p:txBody>
      </p:sp>
      <p:pic>
        <p:nvPicPr>
          <p:cNvPr id="106" name="Google Shape;10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72850" y="1196076"/>
            <a:ext cx="3659450" cy="14791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1"/>
          <p:cNvSpPr txBox="1">
            <a:spLocks noGrp="1"/>
          </p:cNvSpPr>
          <p:nvPr>
            <p:ph type="title"/>
          </p:nvPr>
        </p:nvSpPr>
        <p:spPr>
          <a:xfrm>
            <a:off x="311700" y="364767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Parameters</a:t>
            </a:r>
            <a:endParaRPr/>
          </a:p>
        </p:txBody>
      </p:sp>
      <p:sp>
        <p:nvSpPr>
          <p:cNvPr id="112" name="Google Shape;112;p21"/>
          <p:cNvSpPr txBox="1">
            <a:spLocks noGrp="1"/>
          </p:cNvSpPr>
          <p:nvPr>
            <p:ph type="body" idx="1"/>
          </p:nvPr>
        </p:nvSpPr>
        <p:spPr>
          <a:xfrm>
            <a:off x="311700" y="1032225"/>
            <a:ext cx="8211000" cy="549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/>
              <a:t>How do you know if a function needs a parameter? Here are some things to look for:</a:t>
            </a:r>
            <a:endParaRPr sz="3200"/>
          </a:p>
          <a:p>
            <a:pPr marL="457200" lvl="0" indent="-406400" algn="l" rtl="0">
              <a:spcBef>
                <a:spcPts val="120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Is the variable part of a calculation?</a:t>
            </a:r>
            <a:endParaRPr sz="2800"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Is the variable used in a condition (if statement or loop)?</a:t>
            </a:r>
            <a:endParaRPr sz="2800"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Is the variable used as an argument for another function call?</a:t>
            </a:r>
            <a:endParaRPr sz="280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800"/>
              <a:t>These are all good reasons to pass information from the main program into a function.</a:t>
            </a:r>
            <a:endParaRPr sz="28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2"/>
          <p:cNvSpPr txBox="1">
            <a:spLocks noGrp="1"/>
          </p:cNvSpPr>
          <p:nvPr>
            <p:ph type="title"/>
          </p:nvPr>
        </p:nvSpPr>
        <p:spPr>
          <a:xfrm>
            <a:off x="311700" y="364767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Parameters and Local Variables</a:t>
            </a:r>
            <a:endParaRPr/>
          </a:p>
        </p:txBody>
      </p:sp>
      <p:sp>
        <p:nvSpPr>
          <p:cNvPr id="118" name="Google Shape;118;p22"/>
          <p:cNvSpPr txBox="1">
            <a:spLocks noGrp="1"/>
          </p:cNvSpPr>
          <p:nvPr>
            <p:ph type="body" idx="1"/>
          </p:nvPr>
        </p:nvSpPr>
        <p:spPr>
          <a:xfrm>
            <a:off x="311700" y="1032225"/>
            <a:ext cx="8211000" cy="549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/>
              <a:t>Sometimes the main program doesn’t have the information yet. Or a variable isn’t needed anywhere except in a function. Then the function can use a local variable.</a:t>
            </a:r>
            <a:endParaRPr sz="3200"/>
          </a:p>
          <a:p>
            <a:pPr marL="457200" lvl="0" indent="-406400" algn="l" rtl="0">
              <a:spcBef>
                <a:spcPts val="120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Local variables are defined and used in a function. They can only be used within that function.</a:t>
            </a:r>
            <a:endParaRPr sz="2800"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But you won’t need them anywhere else, so that is okay.</a:t>
            </a:r>
            <a:endParaRPr sz="28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lum">
  <a:themeElements>
    <a:clrScheme name="Plum">
      <a:dk1>
        <a:srgbClr val="611BB8"/>
      </a:dk1>
      <a:lt1>
        <a:srgbClr val="FFFFFF"/>
      </a:lt1>
      <a:dk2>
        <a:srgbClr val="000000"/>
      </a:dk2>
      <a:lt2>
        <a:srgbClr val="7F7F7F"/>
      </a:lt2>
      <a:accent1>
        <a:srgbClr val="333333"/>
      </a:accent1>
      <a:accent2>
        <a:srgbClr val="5E2B97"/>
      </a:accent2>
      <a:accent3>
        <a:srgbClr val="7E57C2"/>
      </a:accent3>
      <a:accent4>
        <a:srgbClr val="C77025"/>
      </a:accent4>
      <a:accent5>
        <a:srgbClr val="009688"/>
      </a:accent5>
      <a:accent6>
        <a:srgbClr val="FFD600"/>
      </a:accent6>
      <a:hlink>
        <a:srgbClr val="009688"/>
      </a:hlink>
      <a:folHlink>
        <a:srgbClr val="00968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1302</Words>
  <Application>Microsoft Office PowerPoint</Application>
  <PresentationFormat>On-screen Show (4:3)</PresentationFormat>
  <Paragraphs>165</Paragraphs>
  <Slides>33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1" baseType="lpstr">
      <vt:lpstr>Arial</vt:lpstr>
      <vt:lpstr>Arial Black</vt:lpstr>
      <vt:lpstr>Source Sans Pro</vt:lpstr>
      <vt:lpstr>Raleway</vt:lpstr>
      <vt:lpstr>Montserrat</vt:lpstr>
      <vt:lpstr>Noto Sans Symbols</vt:lpstr>
      <vt:lpstr>Proxima Nova</vt:lpstr>
      <vt:lpstr>Plum</vt:lpstr>
      <vt:lpstr>Functions, Parameters and Variables</vt:lpstr>
      <vt:lpstr>Warm-up</vt:lpstr>
      <vt:lpstr>Introduction</vt:lpstr>
      <vt:lpstr>Introduction</vt:lpstr>
      <vt:lpstr>Parameters</vt:lpstr>
      <vt:lpstr>Parameters</vt:lpstr>
      <vt:lpstr>Parameters</vt:lpstr>
      <vt:lpstr>Parameters</vt:lpstr>
      <vt:lpstr>Parameters and Local Variables</vt:lpstr>
      <vt:lpstr>Parameters and Local Variables</vt:lpstr>
      <vt:lpstr>Parameters and Local Variables</vt:lpstr>
      <vt:lpstr>Parameters and Local Variables</vt:lpstr>
      <vt:lpstr>Parameters and Local Variables</vt:lpstr>
      <vt:lpstr>Parameters and Local Variables Activity</vt:lpstr>
      <vt:lpstr>Parameters and Local Variables Activity</vt:lpstr>
      <vt:lpstr>Parameters and Local Variables Activity</vt:lpstr>
      <vt:lpstr>Parameters and Local Variables Activity</vt:lpstr>
      <vt:lpstr>Parameters and Local Variables Activity</vt:lpstr>
      <vt:lpstr>Parameters and Local Variables Activity</vt:lpstr>
      <vt:lpstr>Global Variables</vt:lpstr>
      <vt:lpstr>Global Variables</vt:lpstr>
      <vt:lpstr>Global Variables</vt:lpstr>
      <vt:lpstr>Global Variables</vt:lpstr>
      <vt:lpstr>Parameters, Local Variables and Global Variables Activity</vt:lpstr>
      <vt:lpstr>Parameters, Local Variables and Global Variables Activity</vt:lpstr>
      <vt:lpstr>Parameters, Local Variables and Global Variables Activity</vt:lpstr>
      <vt:lpstr>Parameters, Local Variables and Global Variables Activity</vt:lpstr>
      <vt:lpstr>Parameters, Local Variables and Global Variables Activity</vt:lpstr>
      <vt:lpstr>Parameters, Local Variables and Global Variables Activity</vt:lpstr>
      <vt:lpstr>Parameters, Local Variables and Global Variables Activity</vt:lpstr>
      <vt:lpstr>Parameters, Local Variables and Global Variables Activity</vt:lpstr>
      <vt:lpstr>Parameters, Local Variables and Global Variables Activity</vt:lpstr>
      <vt:lpstr>Wrap Up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Jill Jones</cp:lastModifiedBy>
  <cp:revision>1</cp:revision>
  <dcterms:modified xsi:type="dcterms:W3CDTF">2025-05-19T01:12:16Z</dcterms:modified>
</cp:coreProperties>
</file>